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5" r:id="rId10"/>
    <p:sldId id="271" r:id="rId11"/>
    <p:sldId id="270" r:id="rId12"/>
    <p:sldId id="266" r:id="rId13"/>
    <p:sldId id="26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ewimaharani/cis-510/Poisson2D/Converge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ewimaharani/cis-510/Poisson2D/Converge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Dense vs. Sparse Matrix Runtimes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Sheet1!$M$13</c:f>
              <c:strCache>
                <c:ptCount val="1"/>
                <c:pt idx="0">
                  <c:v>Dense Time (s)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Sheet1!$M$14:$M$20</c:f>
              <c:numCache>
                <c:formatCode>General</c:formatCode>
                <c:ptCount val="7"/>
                <c:pt idx="0">
                  <c:v>0.20208400000000001</c:v>
                </c:pt>
                <c:pt idx="1">
                  <c:v>0.21639900000000001</c:v>
                </c:pt>
                <c:pt idx="2">
                  <c:v>0.25908900000000001</c:v>
                </c:pt>
                <c:pt idx="3">
                  <c:v>0.78520699999999999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21-B14E-9A2D-E9476C17C6D5}"/>
            </c:ext>
          </c:extLst>
        </c:ser>
        <c:ser>
          <c:idx val="1"/>
          <c:order val="1"/>
          <c:tx>
            <c:strRef>
              <c:f>Sheet1!$N$13</c:f>
              <c:strCache>
                <c:ptCount val="1"/>
                <c:pt idx="0">
                  <c:v>Sparse Time (s)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Sheet1!$N$14:$N$20</c:f>
              <c:numCache>
                <c:formatCode>General</c:formatCode>
                <c:ptCount val="7"/>
                <c:pt idx="0">
                  <c:v>0.38870799220000002</c:v>
                </c:pt>
                <c:pt idx="1">
                  <c:v>0.39649894070000002</c:v>
                </c:pt>
                <c:pt idx="2">
                  <c:v>0.41483617969999997</c:v>
                </c:pt>
                <c:pt idx="3">
                  <c:v>0.42764483399999997</c:v>
                </c:pt>
                <c:pt idx="4">
                  <c:v>0.43129788260000002</c:v>
                </c:pt>
                <c:pt idx="5">
                  <c:v>0.42608807409999999</c:v>
                </c:pt>
                <c:pt idx="6">
                  <c:v>0.44800583240000003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21-B14E-9A2D-E9476C17C6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660576"/>
        <c:axId val="1880132864"/>
      </c:lineChart>
      <c:catAx>
        <c:axId val="188066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32864"/>
        <c:crosses val="autoZero"/>
        <c:auto val="1"/>
        <c:lblAlgn val="ctr"/>
        <c:lblOffset val="100"/>
        <c:noMultiLvlLbl val="0"/>
      </c:catAx>
      <c:valAx>
        <c:axId val="188013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66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CG vs Jacobi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Sheet1!$M$13</c:f>
              <c:strCache>
                <c:ptCount val="1"/>
                <c:pt idx="0">
                  <c:v>CG Dense (s)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Sheet1!$M$14:$M$20</c:f>
              <c:numCache>
                <c:formatCode>General</c:formatCode>
                <c:ptCount val="7"/>
                <c:pt idx="0">
                  <c:v>0.20208400000000001</c:v>
                </c:pt>
                <c:pt idx="1">
                  <c:v>0.21639900000000001</c:v>
                </c:pt>
                <c:pt idx="2">
                  <c:v>0.25908900000000001</c:v>
                </c:pt>
                <c:pt idx="3">
                  <c:v>0.78520699999999999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35D-014D-86E8-4742C5106D17}"/>
            </c:ext>
          </c:extLst>
        </c:ser>
        <c:ser>
          <c:idx val="1"/>
          <c:order val="1"/>
          <c:tx>
            <c:strRef>
              <c:f>Sheet1!$N$13</c:f>
              <c:strCache>
                <c:ptCount val="1"/>
                <c:pt idx="0">
                  <c:v>CG Sparse (s)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Sheet1!$N$14:$N$20</c:f>
              <c:numCache>
                <c:formatCode>General</c:formatCode>
                <c:ptCount val="7"/>
                <c:pt idx="0">
                  <c:v>0.38870799220000002</c:v>
                </c:pt>
                <c:pt idx="1">
                  <c:v>0.39649894070000002</c:v>
                </c:pt>
                <c:pt idx="2">
                  <c:v>0.41483617969999997</c:v>
                </c:pt>
                <c:pt idx="3">
                  <c:v>0.42764483399999997</c:v>
                </c:pt>
                <c:pt idx="4">
                  <c:v>0.43129788260000002</c:v>
                </c:pt>
                <c:pt idx="5">
                  <c:v>0.42608807409999999</c:v>
                </c:pt>
                <c:pt idx="6">
                  <c:v>0.44800583240000003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35D-014D-86E8-4742C5106D17}"/>
            </c:ext>
          </c:extLst>
        </c:ser>
        <c:ser>
          <c:idx val="2"/>
          <c:order val="2"/>
          <c:tx>
            <c:strRef>
              <c:f>Sheet1!$O$13</c:f>
              <c:strCache>
                <c:ptCount val="1"/>
                <c:pt idx="0">
                  <c:v>Jacobi (s)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Sheet1!$O$14:$O$20</c:f>
              <c:numCache>
                <c:formatCode>General</c:formatCode>
                <c:ptCount val="7"/>
                <c:pt idx="0">
                  <c:v>0.25710300000000003</c:v>
                </c:pt>
                <c:pt idx="1">
                  <c:v>0.57928500000000005</c:v>
                </c:pt>
                <c:pt idx="2">
                  <c:v>2.5082209999999998</c:v>
                </c:pt>
                <c:pt idx="3">
                  <c:v>5.018662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35D-014D-86E8-4742C5106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4140704"/>
        <c:axId val="1926645968"/>
      </c:lineChart>
      <c:catAx>
        <c:axId val="1884140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645968"/>
        <c:crosses val="autoZero"/>
        <c:auto val="1"/>
        <c:lblAlgn val="ctr"/>
        <c:lblOffset val="100"/>
        <c:noMultiLvlLbl val="0"/>
      </c:catAx>
      <c:valAx>
        <c:axId val="192664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414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29B93-793E-E244-A093-A0D6BE95E75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B48C-B5E9-1241-AE04-1BC9B5112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76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21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962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5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20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7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5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3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41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85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86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0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CDC1C-BC20-E448-A42D-2D18DC04E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 Poisson 2D Solver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96C5D-4A63-3247-8AF1-3829C1AE5C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Dewi Yokelson and Cameron Durbin</a:t>
            </a:r>
          </a:p>
          <a:p>
            <a:r>
              <a:rPr lang="en-US" dirty="0"/>
              <a:t>December 8, 2020</a:t>
            </a:r>
          </a:p>
        </p:txBody>
      </p:sp>
    </p:spTree>
    <p:extLst>
      <p:ext uri="{BB962C8B-B14F-4D97-AF65-F5344CB8AC3E}">
        <p14:creationId xmlns:p14="http://schemas.microsoft.com/office/powerpoint/2010/main" val="2835189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AAD6DF9-E734-E048-B901-80FB50E0436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33375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C0EE2-5937-274D-A897-600692EC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582D-A79C-8043-A003-DFDE572B7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Matrix file I/O in between Julia and C++ files</a:t>
            </a:r>
          </a:p>
          <a:p>
            <a:r>
              <a:rPr lang="en-US" dirty="0"/>
              <a:t>Dense matrices got slow…quickly</a:t>
            </a:r>
          </a:p>
          <a:p>
            <a:r>
              <a:rPr lang="en-US" dirty="0"/>
              <a:t>Unable to change thread/block count</a:t>
            </a:r>
          </a:p>
        </p:txBody>
      </p:sp>
    </p:spTree>
    <p:extLst>
      <p:ext uri="{BB962C8B-B14F-4D97-AF65-F5344CB8AC3E}">
        <p14:creationId xmlns:p14="http://schemas.microsoft.com/office/powerpoint/2010/main" val="94928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5AED-6415-F746-94F9-870B90F59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Custom kernels to experiment with different thread/block sizes</a:t>
            </a:r>
          </a:p>
          <a:p>
            <a:r>
              <a:rPr lang="en-US" dirty="0"/>
              <a:t>Compare with serial implementation</a:t>
            </a:r>
          </a:p>
          <a:p>
            <a:r>
              <a:rPr lang="en-US" dirty="0"/>
              <a:t>Compare with other types of sparse matrices</a:t>
            </a:r>
          </a:p>
          <a:p>
            <a:r>
              <a:rPr lang="en-US" dirty="0"/>
              <a:t>Create even larger input data sets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63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5971C-784A-0149-9897-3FAF4A51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73286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9A4C-AFCD-5149-A8CF-C420D935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B42FF-0CA9-3541-995A-6FA91EF19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a 2D Poisson problem</a:t>
            </a:r>
          </a:p>
          <a:p>
            <a:r>
              <a:rPr lang="en-US" dirty="0"/>
              <a:t>Parallelize with CUDA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9599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F1475-19F3-FA40-8FC2-CE2C405A2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Problem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839F-79FD-DE42-A75A-9FBA55CC10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Steady State Heat Equation</a:t>
            </a:r>
          </a:p>
          <a:p>
            <a:r>
              <a:rPr lang="en-US" dirty="0"/>
              <a:t>Uniform Square Plate</a:t>
            </a:r>
          </a:p>
          <a:p>
            <a:r>
              <a:rPr lang="en-US" dirty="0"/>
              <a:t>Boundaries all held at 0</a:t>
            </a:r>
          </a:p>
          <a:p>
            <a:r>
              <a:rPr lang="en-US" dirty="0"/>
              <a:t>The “source term” F(</a:t>
            </a:r>
            <a:r>
              <a:rPr lang="en-US" dirty="0" err="1"/>
              <a:t>x,y</a:t>
            </a:r>
            <a:r>
              <a:rPr lang="en-US" dirty="0"/>
              <a:t>) represents heat being applied</a:t>
            </a:r>
          </a:p>
          <a:p>
            <a:r>
              <a:rPr lang="en-US" dirty="0"/>
              <a:t>K[</a:t>
            </a:r>
            <a:r>
              <a:rPr lang="en-US" dirty="0" err="1"/>
              <a:t>U</a:t>
            </a:r>
            <a:r>
              <a:rPr lang="en-US" baseline="-25000" dirty="0" err="1"/>
              <a:t>xx</a:t>
            </a:r>
            <a:r>
              <a:rPr lang="en-US" dirty="0"/>
              <a:t> + </a:t>
            </a:r>
            <a:r>
              <a:rPr lang="en-US" dirty="0" err="1"/>
              <a:t>U</a:t>
            </a:r>
            <a:r>
              <a:rPr lang="en-US" baseline="-25000" dirty="0" err="1"/>
              <a:t>yy</a:t>
            </a:r>
            <a:r>
              <a:rPr lang="en-US" dirty="0"/>
              <a:t>] + F(</a:t>
            </a:r>
            <a:r>
              <a:rPr lang="en-US" dirty="0" err="1"/>
              <a:t>x,y</a:t>
            </a:r>
            <a:r>
              <a:rPr lang="en-US" dirty="0"/>
              <a:t>) = 0</a:t>
            </a:r>
          </a:p>
          <a:p>
            <a:r>
              <a:rPr lang="en-US" dirty="0"/>
              <a:t>F(</a:t>
            </a:r>
            <a:r>
              <a:rPr lang="en-US" dirty="0" err="1"/>
              <a:t>x,y</a:t>
            </a:r>
            <a:r>
              <a:rPr lang="en-US" dirty="0"/>
              <a:t>) = 2k</a:t>
            </a:r>
            <a:r>
              <a:rPr lang="el-GR" dirty="0"/>
              <a:t>π</a:t>
            </a:r>
            <a:r>
              <a:rPr lang="el-GR" baseline="30000" dirty="0"/>
              <a:t>2</a:t>
            </a:r>
            <a:r>
              <a:rPr lang="en-US" dirty="0"/>
              <a:t>(sin(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y))</a:t>
            </a:r>
          </a:p>
          <a:p>
            <a:r>
              <a:rPr lang="en-US" dirty="0"/>
              <a:t>Exact Solution </a:t>
            </a:r>
            <a:r>
              <a:rPr lang="en-US" dirty="0" err="1"/>
              <a:t>U</a:t>
            </a:r>
            <a:r>
              <a:rPr lang="en-US" baseline="-25000" dirty="0" err="1"/>
              <a:t>e</a:t>
            </a:r>
            <a:r>
              <a:rPr lang="en-US" dirty="0"/>
              <a:t> = 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BDEC85-D403-6046-943A-8AC28676AE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9544" y="2603128"/>
            <a:ext cx="4868882" cy="3308342"/>
          </a:xfrm>
        </p:spPr>
      </p:pic>
    </p:spTree>
    <p:extLst>
      <p:ext uri="{BB962C8B-B14F-4D97-AF65-F5344CB8AC3E}">
        <p14:creationId xmlns:p14="http://schemas.microsoft.com/office/powerpoint/2010/main" val="41601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7D2C4-4014-A442-8A7D-34DA443D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Conjugate Gradient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B5C2-D6C4-7B4F-8264-8D6DB674A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7100" y="2638044"/>
            <a:ext cx="2683764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Discretize in space </a:t>
            </a:r>
          </a:p>
          <a:p>
            <a:r>
              <a:rPr lang="en-US" dirty="0"/>
              <a:t>Form Ax + b</a:t>
            </a:r>
          </a:p>
          <a:p>
            <a:r>
              <a:rPr lang="en-US" dirty="0"/>
              <a:t>Initial random guess x</a:t>
            </a:r>
          </a:p>
          <a:p>
            <a:r>
              <a:rPr lang="en-US" dirty="0"/>
              <a:t>Data setup in Julia </a:t>
            </a:r>
          </a:p>
          <a:p>
            <a:r>
              <a:rPr lang="en-US" dirty="0"/>
              <a:t>Code in C++/CUDA/CUBLAS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399542-1CE6-6C42-BEC7-1A4840927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2418607"/>
            <a:ext cx="5302249" cy="39250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15D63E1-A509-C54A-BCA6-4C8718AD8083}"/>
              </a:ext>
            </a:extLst>
          </p:cNvPr>
          <p:cNvSpPr/>
          <p:nvPr/>
        </p:nvSpPr>
        <p:spPr>
          <a:xfrm>
            <a:off x="2231136" y="6501122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people.eecs.berkeley.edu</a:t>
            </a:r>
            <a:r>
              <a:rPr lang="en-US" sz="800" dirty="0"/>
              <a:t>/~</a:t>
            </a:r>
            <a:r>
              <a:rPr lang="en-US" sz="800" dirty="0" err="1"/>
              <a:t>demmel</a:t>
            </a:r>
            <a:r>
              <a:rPr lang="en-US" sz="800" dirty="0"/>
              <a:t>/cs267/lecture24/lecture24.html</a:t>
            </a:r>
          </a:p>
        </p:txBody>
      </p:sp>
    </p:spTree>
    <p:extLst>
      <p:ext uri="{BB962C8B-B14F-4D97-AF65-F5344CB8AC3E}">
        <p14:creationId xmlns:p14="http://schemas.microsoft.com/office/powerpoint/2010/main" val="4003705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EE47D-FD35-E145-AE5A-CB8EACD5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A3CF8-2A58-F04E-AF2E-DF316371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179564" cy="310198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Conjugate Gradient method calls parallelized matrix/vector functions</a:t>
            </a:r>
          </a:p>
          <a:p>
            <a:r>
              <a:rPr lang="en-US" dirty="0"/>
              <a:t>CUBLAS Library for most kernels (dot product, </a:t>
            </a:r>
            <a:r>
              <a:rPr lang="en-US" dirty="0" err="1"/>
              <a:t>gemv</a:t>
            </a:r>
            <a:r>
              <a:rPr lang="en-US" dirty="0"/>
              <a:t>) </a:t>
            </a:r>
          </a:p>
          <a:p>
            <a:r>
              <a:rPr lang="en-US" dirty="0"/>
              <a:t>Thread/blocks set automatically</a:t>
            </a:r>
          </a:p>
          <a:p>
            <a:r>
              <a:rPr lang="en-US" dirty="0"/>
              <a:t>Custom vector add kernel</a:t>
            </a:r>
          </a:p>
          <a:p>
            <a:endParaRPr lang="en-US" dirty="0"/>
          </a:p>
          <a:p>
            <a:pPr lvl="1"/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1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CF5B3-0847-B84B-9AA5-F3C877E53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DD36A-A9A6-5C4F-B321-C0D2BB568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2700" y="2638044"/>
            <a:ext cx="2941828" cy="3101983"/>
          </a:xfrm>
        </p:spPr>
        <p:txBody>
          <a:bodyPr/>
          <a:lstStyle/>
          <a:p>
            <a:pPr algn="r"/>
            <a:r>
              <a:rPr lang="en-US" dirty="0"/>
              <a:t>Convergence tests</a:t>
            </a:r>
          </a:p>
          <a:p>
            <a:pPr algn="r"/>
            <a:r>
              <a:rPr lang="en-US" dirty="0"/>
              <a:t>Increase matrix dimensions</a:t>
            </a:r>
          </a:p>
          <a:p>
            <a:pPr algn="r"/>
            <a:r>
              <a:rPr lang="en-US" dirty="0"/>
              <a:t>Compare dense and sparse (CSR) matrices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2AB08-EC46-8C46-9573-194F1C49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736" y="2409444"/>
            <a:ext cx="5401564" cy="405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9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Convergence 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4A562A6-B9B3-5648-9B81-D34BF8DBEB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582729"/>
              </p:ext>
            </p:extLst>
          </p:nvPr>
        </p:nvGraphicFramePr>
        <p:xfrm>
          <a:off x="2231136" y="3286125"/>
          <a:ext cx="7731125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46225">
                  <a:extLst>
                    <a:ext uri="{9D8B030D-6E8A-4147-A177-3AD203B41FA5}">
                      <a16:colId xmlns:a16="http://schemas.microsoft.com/office/drawing/2014/main" val="256991548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085722476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2673040507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11109480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3081547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/>
                        <a:t>Δ</a:t>
                      </a:r>
                      <a:r>
                        <a:rPr lang="en-US" dirty="0"/>
                        <a:t>x, </a:t>
                      </a:r>
                      <a:r>
                        <a:rPr lang="el-GR" dirty="0"/>
                        <a:t>Δ</a:t>
                      </a:r>
                      <a:r>
                        <a:rPr lang="en-US" dirty="0"/>
                        <a:t>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Ratio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Rate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Iterations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240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0.004132708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12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381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0.001029353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4.0148588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2.00534925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37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435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0.0002571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4.00370452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2.0013355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81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2684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331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B5B1A2-241E-F34F-9C62-3AFCF26B6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67C6C-9EE0-0D44-9C56-C2267E2CC5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Approximate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4A28AE-C1EE-B44A-A7C2-93AEA0E2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l-GR" dirty="0"/>
              <a:t>Δ</a:t>
            </a:r>
            <a:r>
              <a:rPr lang="en-US" dirty="0"/>
              <a:t>x, </a:t>
            </a:r>
            <a:r>
              <a:rPr lang="el-GR" dirty="0"/>
              <a:t>Δ</a:t>
            </a:r>
            <a:r>
              <a:rPr lang="en-US" dirty="0"/>
              <a:t>Y = 0.1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ACB81F7-F49A-3A49-978F-832D02444F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13023" y="3013043"/>
            <a:ext cx="4242861" cy="2880003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7164F14-284E-304C-AAE0-22CED6C4E34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53DB42-40C2-794A-AAC2-6902D0401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16" y="2991294"/>
            <a:ext cx="4282045" cy="29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0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F3DC002-5948-9847-8407-5A2CB7767B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0619481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1985</TotalTime>
  <Words>328</Words>
  <Application>Microsoft Macintosh PowerPoint</Application>
  <PresentationFormat>Widescreen</PresentationFormat>
  <Paragraphs>100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Corbel</vt:lpstr>
      <vt:lpstr>Gill Sans MT</vt:lpstr>
      <vt:lpstr>Parcel</vt:lpstr>
      <vt:lpstr>Parallel Poisson 2D Solver</vt:lpstr>
      <vt:lpstr>Project Summary</vt:lpstr>
      <vt:lpstr>Poisson Problem setup</vt:lpstr>
      <vt:lpstr>Conjugate Gradient Approach</vt:lpstr>
      <vt:lpstr>CUDA Implementation</vt:lpstr>
      <vt:lpstr>experiments</vt:lpstr>
      <vt:lpstr>Results – Convergence test</vt:lpstr>
      <vt:lpstr>RESULTS: Δx, ΔY = 0.1 </vt:lpstr>
      <vt:lpstr>Results</vt:lpstr>
      <vt:lpstr>Results</vt:lpstr>
      <vt:lpstr>Challenges</vt:lpstr>
      <vt:lpstr>Future Work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Poisson 2D Solver</dc:title>
  <dc:creator>Dewi Yokelson</dc:creator>
  <cp:lastModifiedBy>Dewi Yokelson</cp:lastModifiedBy>
  <cp:revision>35</cp:revision>
  <dcterms:created xsi:type="dcterms:W3CDTF">2020-11-30T17:23:23Z</dcterms:created>
  <dcterms:modified xsi:type="dcterms:W3CDTF">2020-12-08T03:58:10Z</dcterms:modified>
</cp:coreProperties>
</file>

<file path=docProps/thumbnail.jpeg>
</file>